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76" r:id="rId3"/>
    <p:sldMasterId id="2147483687" r:id="rId4"/>
  </p:sldMasterIdLst>
  <p:notesMasterIdLst>
    <p:notesMasterId r:id="rId48"/>
  </p:notesMasterIdLst>
  <p:sldIdLst>
    <p:sldId id="298" r:id="rId5"/>
    <p:sldId id="325" r:id="rId6"/>
    <p:sldId id="326" r:id="rId7"/>
    <p:sldId id="333" r:id="rId8"/>
    <p:sldId id="332" r:id="rId9"/>
    <p:sldId id="331" r:id="rId10"/>
    <p:sldId id="348" r:id="rId11"/>
    <p:sldId id="336" r:id="rId12"/>
    <p:sldId id="337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29" r:id="rId23"/>
    <p:sldId id="296" r:id="rId24"/>
    <p:sldId id="297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7" r:id="rId33"/>
    <p:sldId id="308" r:id="rId34"/>
    <p:sldId id="309" r:id="rId35"/>
    <p:sldId id="312" r:id="rId36"/>
    <p:sldId id="310" r:id="rId37"/>
    <p:sldId id="316" r:id="rId38"/>
    <p:sldId id="313" r:id="rId39"/>
    <p:sldId id="315" r:id="rId40"/>
    <p:sldId id="319" r:id="rId41"/>
    <p:sldId id="317" r:id="rId42"/>
    <p:sldId id="349" r:id="rId43"/>
    <p:sldId id="318" r:id="rId44"/>
    <p:sldId id="311" r:id="rId45"/>
    <p:sldId id="320" r:id="rId46"/>
    <p:sldId id="321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7" autoAdjust="0"/>
    <p:restoredTop sz="96789" autoAdjust="0"/>
  </p:normalViewPr>
  <p:slideViewPr>
    <p:cSldViewPr>
      <p:cViewPr varScale="1">
        <p:scale>
          <a:sx n="83" d="100"/>
          <a:sy n="83" d="100"/>
        </p:scale>
        <p:origin x="121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769BFB-26ED-4561-AF23-BFA2AEF5735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C06FCC-6A9E-45F1-8ABD-9A771DFE4198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3200" b="1" baseline="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«детский сад – семья»</a:t>
          </a:r>
          <a:endParaRPr lang="ru-RU" sz="3200" b="1" baseline="0" dirty="0">
            <a:solidFill>
              <a:srgbClr val="0D1D6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5ECE3C-BE8D-413A-BE4C-D1231A6A69DC}" type="parTrans" cxnId="{0F2CC0DC-A12D-4B4F-BC1B-7990C085E498}">
      <dgm:prSet/>
      <dgm:spPr/>
      <dgm:t>
        <a:bodyPr/>
        <a:lstStyle/>
        <a:p>
          <a:endParaRPr lang="ru-RU"/>
        </a:p>
      </dgm:t>
    </dgm:pt>
    <dgm:pt modelId="{A5F04CC8-D044-4CF6-A391-87B5B3B2AED3}" type="sibTrans" cxnId="{0F2CC0DC-A12D-4B4F-BC1B-7990C085E498}">
      <dgm:prSet/>
      <dgm:spPr/>
      <dgm:t>
        <a:bodyPr/>
        <a:lstStyle/>
        <a:p>
          <a:endParaRPr lang="ru-RU"/>
        </a:p>
      </dgm:t>
    </dgm:pt>
    <dgm:pt modelId="{31C96B57-3D18-4599-B982-8C995A3E9DFA}">
      <dgm:prSet phldrT="[Текст]" custT="1"/>
      <dgm:spPr>
        <a:solidFill>
          <a:srgbClr val="FFCC00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sz="2300" b="1" baseline="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Информационно-просветительский</a:t>
          </a:r>
        </a:p>
        <a:p>
          <a:pPr algn="ctr">
            <a:spcAft>
              <a:spcPts val="0"/>
            </a:spcAft>
          </a:pPr>
          <a:r>
            <a:rPr lang="ru-RU" sz="2300" b="1" baseline="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блок</a:t>
          </a:r>
        </a:p>
        <a:p>
          <a:pPr algn="l">
            <a:spcAft>
              <a:spcPct val="35000"/>
            </a:spcAft>
          </a:pPr>
          <a:r>
            <a:rPr lang="ru-RU" sz="200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 Круглый стол</a:t>
          </a:r>
        </a:p>
        <a:p>
          <a:pPr algn="l">
            <a:spcAft>
              <a:spcPct val="35000"/>
            </a:spcAft>
          </a:pPr>
          <a:r>
            <a:rPr lang="ru-RU" sz="200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 Семинар-практикум</a:t>
          </a:r>
        </a:p>
        <a:p>
          <a:pPr algn="l">
            <a:spcAft>
              <a:spcPct val="35000"/>
            </a:spcAft>
          </a:pPr>
          <a:r>
            <a:rPr lang="ru-RU" sz="200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 Консультации</a:t>
          </a:r>
        </a:p>
        <a:p>
          <a:pPr algn="l">
            <a:spcAft>
              <a:spcPct val="35000"/>
            </a:spcAft>
          </a:pPr>
          <a:r>
            <a:rPr lang="ru-RU" sz="200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 Наглядная агитация</a:t>
          </a:r>
        </a:p>
        <a:p>
          <a:pPr algn="l">
            <a:spcAft>
              <a:spcPct val="35000"/>
            </a:spcAft>
          </a:pPr>
          <a:r>
            <a:rPr lang="ru-RU" sz="200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 «Лестничная         </a:t>
          </a:r>
        </a:p>
        <a:p>
          <a:pPr algn="l">
            <a:spcAft>
              <a:spcPct val="35000"/>
            </a:spcAft>
          </a:pPr>
          <a:r>
            <a:rPr lang="ru-RU" sz="200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 педагогика»</a:t>
          </a:r>
        </a:p>
        <a:p>
          <a:pPr algn="l">
            <a:spcAft>
              <a:spcPct val="35000"/>
            </a:spcAft>
          </a:pPr>
          <a:r>
            <a:rPr lang="ru-RU" sz="200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 Родительская почта</a:t>
          </a:r>
        </a:p>
        <a:p>
          <a:pPr algn="l">
            <a:spcAft>
              <a:spcPct val="35000"/>
            </a:spcAft>
          </a:pPr>
          <a:r>
            <a:rPr lang="ru-RU" sz="200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 Общение в </a:t>
          </a:r>
          <a:r>
            <a:rPr lang="ru-RU" sz="2000" dirty="0" err="1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блоге</a:t>
          </a:r>
          <a:endParaRPr lang="ru-RU" sz="2000" dirty="0" smtClean="0">
            <a:solidFill>
              <a:srgbClr val="0D1D61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ct val="35000"/>
            </a:spcAft>
          </a:pP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2D2C94-E5E1-4CC1-8562-64695897A06B}" type="parTrans" cxnId="{A49604B4-B260-4D82-89AD-F7C52269A1DE}">
      <dgm:prSet/>
      <dgm:spPr/>
      <dgm:t>
        <a:bodyPr/>
        <a:lstStyle/>
        <a:p>
          <a:endParaRPr lang="ru-RU"/>
        </a:p>
      </dgm:t>
    </dgm:pt>
    <dgm:pt modelId="{C3D8D346-6F77-40E4-8732-152513C10380}" type="sibTrans" cxnId="{A49604B4-B260-4D82-89AD-F7C52269A1DE}">
      <dgm:prSet/>
      <dgm:spPr/>
      <dgm:t>
        <a:bodyPr/>
        <a:lstStyle/>
        <a:p>
          <a:endParaRPr lang="ru-RU"/>
        </a:p>
      </dgm:t>
    </dgm:pt>
    <dgm:pt modelId="{3C5B1287-F204-4E62-8D4A-268EBD9AAB07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2800" b="1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Диагностический блок</a:t>
          </a:r>
        </a:p>
        <a:p>
          <a:pPr algn="l"/>
          <a:r>
            <a:rPr lang="ru-RU" sz="2100" baseline="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             Наблюдения                                          Анкеты                                                                    </a:t>
          </a:r>
        </a:p>
        <a:p>
          <a:pPr algn="l"/>
          <a:r>
            <a:rPr lang="ru-RU" sz="2100" baseline="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             Беседы                                                   Тесты</a:t>
          </a:r>
          <a:endParaRPr lang="ru-RU" sz="2100" baseline="0" dirty="0">
            <a:solidFill>
              <a:srgbClr val="0D1D6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C172C0-4255-4E6E-994E-366B2996EEDC}" type="parTrans" cxnId="{94FEAD02-B7C4-4E19-BD0A-051BC297C927}">
      <dgm:prSet/>
      <dgm:spPr/>
      <dgm:t>
        <a:bodyPr/>
        <a:lstStyle/>
        <a:p>
          <a:endParaRPr lang="ru-RU"/>
        </a:p>
      </dgm:t>
    </dgm:pt>
    <dgm:pt modelId="{CB65C51A-AD96-4D14-9878-D51ED1376FDB}" type="sibTrans" cxnId="{94FEAD02-B7C4-4E19-BD0A-051BC297C927}">
      <dgm:prSet/>
      <dgm:spPr/>
      <dgm:t>
        <a:bodyPr/>
        <a:lstStyle/>
        <a:p>
          <a:endParaRPr lang="ru-RU"/>
        </a:p>
      </dgm:t>
    </dgm:pt>
    <dgm:pt modelId="{E902C5FF-29D0-48AC-B4E8-BF4CC3154759}">
      <dgm:prSet phldrT="[Текст]" custT="1"/>
      <dgm:spPr>
        <a:solidFill>
          <a:srgbClr val="CCFF33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sz="2300" b="1" baseline="0" dirty="0" err="1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Деятельностный</a:t>
          </a:r>
          <a:r>
            <a:rPr lang="ru-RU" sz="2300" b="1" baseline="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блок</a:t>
          </a:r>
        </a:p>
        <a:p>
          <a:pPr algn="l">
            <a:spcAft>
              <a:spcPts val="800"/>
            </a:spcAft>
          </a:pPr>
          <a:r>
            <a:rPr lang="ru-RU" sz="200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 Работа  клуба</a:t>
          </a:r>
          <a:endParaRPr lang="ru-RU" sz="2300" b="1" baseline="0" dirty="0" smtClean="0">
            <a:solidFill>
              <a:srgbClr val="0D1D61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ts val="800"/>
            </a:spcAft>
          </a:pPr>
          <a:r>
            <a:rPr lang="ru-RU" sz="2000" b="0" baseline="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 Проектная         </a:t>
          </a:r>
        </a:p>
        <a:p>
          <a:pPr algn="l">
            <a:spcAft>
              <a:spcPts val="800"/>
            </a:spcAft>
          </a:pPr>
          <a:r>
            <a:rPr lang="ru-RU" sz="2000" b="0" baseline="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 деятельность</a:t>
          </a:r>
        </a:p>
        <a:p>
          <a:pPr algn="l">
            <a:spcAft>
              <a:spcPts val="800"/>
            </a:spcAft>
          </a:pPr>
          <a:r>
            <a:rPr lang="ru-RU" sz="200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 Совместные </a:t>
          </a:r>
        </a:p>
        <a:p>
          <a:pPr algn="l">
            <a:spcAft>
              <a:spcPts val="800"/>
            </a:spcAft>
          </a:pPr>
          <a:r>
            <a:rPr lang="ru-RU" sz="200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 праздники, досуги</a:t>
          </a:r>
        </a:p>
        <a:p>
          <a:pPr algn="l">
            <a:spcAft>
              <a:spcPts val="800"/>
            </a:spcAft>
          </a:pPr>
          <a:r>
            <a:rPr lang="ru-RU" sz="200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 Экскурсии</a:t>
          </a:r>
        </a:p>
        <a:p>
          <a:pPr algn="l">
            <a:spcAft>
              <a:spcPts val="800"/>
            </a:spcAft>
          </a:pPr>
          <a:r>
            <a:rPr lang="ru-RU" sz="200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 Турпоходы</a:t>
          </a:r>
        </a:p>
        <a:p>
          <a:pPr algn="l">
            <a:spcAft>
              <a:spcPts val="800"/>
            </a:spcAft>
          </a:pPr>
          <a:r>
            <a:rPr lang="ru-RU" sz="200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 Семейные  </a:t>
          </a:r>
        </a:p>
        <a:p>
          <a:pPr algn="l">
            <a:spcAft>
              <a:spcPts val="800"/>
            </a:spcAft>
          </a:pPr>
          <a:r>
            <a:rPr lang="ru-RU" sz="200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 конкурсы</a:t>
          </a:r>
        </a:p>
        <a:p>
          <a:pPr algn="l">
            <a:spcAft>
              <a:spcPct val="35000"/>
            </a:spcAft>
          </a:pPr>
          <a:endParaRPr lang="ru-RU" sz="2000" dirty="0" smtClean="0">
            <a:solidFill>
              <a:srgbClr val="0D1D6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8597B5-E8EF-4331-A8ED-3B81FD3D4D2C}" type="parTrans" cxnId="{C4F244B7-EE0F-49FA-9797-D0623D941358}">
      <dgm:prSet/>
      <dgm:spPr/>
      <dgm:t>
        <a:bodyPr/>
        <a:lstStyle/>
        <a:p>
          <a:endParaRPr lang="ru-RU"/>
        </a:p>
      </dgm:t>
    </dgm:pt>
    <dgm:pt modelId="{01C2EC38-C100-4325-B913-78D6F70B2743}" type="sibTrans" cxnId="{C4F244B7-EE0F-49FA-9797-D0623D941358}">
      <dgm:prSet/>
      <dgm:spPr/>
      <dgm:t>
        <a:bodyPr/>
        <a:lstStyle/>
        <a:p>
          <a:endParaRPr lang="ru-RU"/>
        </a:p>
      </dgm:t>
    </dgm:pt>
    <dgm:pt modelId="{5CE03260-A2DC-459A-89D9-E374CD1C5333}" type="pres">
      <dgm:prSet presAssocID="{43769BFB-26ED-4561-AF23-BFA2AEF5735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98F06F-F6A8-45E7-B48B-27C1C4B01AFA}" type="pres">
      <dgm:prSet presAssocID="{19C06FCC-6A9E-45F1-8ABD-9A771DFE4198}" presName="centerShape" presStyleLbl="node0" presStyleIdx="0" presStyleCnt="1" custLinFactNeighborX="2441" custLinFactNeighborY="-15099"/>
      <dgm:spPr/>
      <dgm:t>
        <a:bodyPr/>
        <a:lstStyle/>
        <a:p>
          <a:endParaRPr lang="ru-RU"/>
        </a:p>
      </dgm:t>
    </dgm:pt>
    <dgm:pt modelId="{842BA93A-BAAD-422B-BC06-17D2B94FD92B}" type="pres">
      <dgm:prSet presAssocID="{632D2C94-E5E1-4CC1-8562-64695897A06B}" presName="parTrans" presStyleLbl="bgSibTrans2D1" presStyleIdx="0" presStyleCnt="3" custLinFactNeighborX="21299" custLinFactNeighborY="-9114"/>
      <dgm:spPr/>
      <dgm:t>
        <a:bodyPr/>
        <a:lstStyle/>
        <a:p>
          <a:endParaRPr lang="ru-RU"/>
        </a:p>
      </dgm:t>
    </dgm:pt>
    <dgm:pt modelId="{E07D23A9-2445-4572-9E53-D7CF738BBD85}" type="pres">
      <dgm:prSet presAssocID="{31C96B57-3D18-4599-B982-8C995A3E9DFA}" presName="node" presStyleLbl="node1" presStyleIdx="0" presStyleCnt="3" custScaleX="118329" custScaleY="214068" custRadScaleRad="85586" custRadScaleInc="-32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B9BC5-D06D-4F73-B088-969998C36CE4}" type="pres">
      <dgm:prSet presAssocID="{8BC172C0-4255-4E6E-994E-366B2996EEDC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4896F64B-C145-4F08-BB69-AF595BD7EE1A}" type="pres">
      <dgm:prSet presAssocID="{3C5B1287-F204-4E62-8D4A-268EBD9AAB07}" presName="node" presStyleLbl="node1" presStyleIdx="1" presStyleCnt="3" custScaleX="301130" custScaleY="60678" custRadScaleRad="110221" custRadScaleInc="2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7DBE1-D799-4167-AA08-0E803C9AC369}" type="pres">
      <dgm:prSet presAssocID="{7F8597B5-E8EF-4331-A8ED-3B81FD3D4D2C}" presName="parTrans" presStyleLbl="bgSibTrans2D1" presStyleIdx="2" presStyleCnt="3" custAng="21368978" custLinFactNeighborX="-23467" custLinFactNeighborY="-6706"/>
      <dgm:spPr/>
      <dgm:t>
        <a:bodyPr/>
        <a:lstStyle/>
        <a:p>
          <a:endParaRPr lang="ru-RU"/>
        </a:p>
      </dgm:t>
    </dgm:pt>
    <dgm:pt modelId="{26FB5814-9D98-4462-847F-BE769D73041E}" type="pres">
      <dgm:prSet presAssocID="{E902C5FF-29D0-48AC-B4E8-BF4CC3154759}" presName="node" presStyleLbl="node1" presStyleIdx="2" presStyleCnt="3" custScaleX="103283" custScaleY="209713" custRadScaleRad="92544" custRadScaleInc="34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E7DF4-CA45-4F09-94FB-BA1AACC9FB50}" type="presOf" srcId="{8BC172C0-4255-4E6E-994E-366B2996EEDC}" destId="{AEBB9BC5-D06D-4F73-B088-969998C36CE4}" srcOrd="0" destOrd="0" presId="urn:microsoft.com/office/officeart/2005/8/layout/radial4"/>
    <dgm:cxn modelId="{450F3EE7-0E84-46AD-970B-640EB8CD6C65}" type="presOf" srcId="{7F8597B5-E8EF-4331-A8ED-3B81FD3D4D2C}" destId="{7A17DBE1-D799-4167-AA08-0E803C9AC369}" srcOrd="0" destOrd="0" presId="urn:microsoft.com/office/officeart/2005/8/layout/radial4"/>
    <dgm:cxn modelId="{0A2FF555-AECA-4765-90B0-286D30B6A706}" type="presOf" srcId="{632D2C94-E5E1-4CC1-8562-64695897A06B}" destId="{842BA93A-BAAD-422B-BC06-17D2B94FD92B}" srcOrd="0" destOrd="0" presId="urn:microsoft.com/office/officeart/2005/8/layout/radial4"/>
    <dgm:cxn modelId="{94FEAD02-B7C4-4E19-BD0A-051BC297C927}" srcId="{19C06FCC-6A9E-45F1-8ABD-9A771DFE4198}" destId="{3C5B1287-F204-4E62-8D4A-268EBD9AAB07}" srcOrd="1" destOrd="0" parTransId="{8BC172C0-4255-4E6E-994E-366B2996EEDC}" sibTransId="{CB65C51A-AD96-4D14-9878-D51ED1376FDB}"/>
    <dgm:cxn modelId="{C4F244B7-EE0F-49FA-9797-D0623D941358}" srcId="{19C06FCC-6A9E-45F1-8ABD-9A771DFE4198}" destId="{E902C5FF-29D0-48AC-B4E8-BF4CC3154759}" srcOrd="2" destOrd="0" parTransId="{7F8597B5-E8EF-4331-A8ED-3B81FD3D4D2C}" sibTransId="{01C2EC38-C100-4325-B913-78D6F70B2743}"/>
    <dgm:cxn modelId="{83AA5B7F-8251-4895-9039-E9F34613F73C}" type="presOf" srcId="{31C96B57-3D18-4599-B982-8C995A3E9DFA}" destId="{E07D23A9-2445-4572-9E53-D7CF738BBD85}" srcOrd="0" destOrd="0" presId="urn:microsoft.com/office/officeart/2005/8/layout/radial4"/>
    <dgm:cxn modelId="{A49604B4-B260-4D82-89AD-F7C52269A1DE}" srcId="{19C06FCC-6A9E-45F1-8ABD-9A771DFE4198}" destId="{31C96B57-3D18-4599-B982-8C995A3E9DFA}" srcOrd="0" destOrd="0" parTransId="{632D2C94-E5E1-4CC1-8562-64695897A06B}" sibTransId="{C3D8D346-6F77-40E4-8732-152513C10380}"/>
    <dgm:cxn modelId="{0F2CC0DC-A12D-4B4F-BC1B-7990C085E498}" srcId="{43769BFB-26ED-4561-AF23-BFA2AEF57356}" destId="{19C06FCC-6A9E-45F1-8ABD-9A771DFE4198}" srcOrd="0" destOrd="0" parTransId="{925ECE3C-BE8D-413A-BE4C-D1231A6A69DC}" sibTransId="{A5F04CC8-D044-4CF6-A391-87B5B3B2AED3}"/>
    <dgm:cxn modelId="{21536012-0BB4-4F50-B46F-7D8DB6A0D4E6}" type="presOf" srcId="{3C5B1287-F204-4E62-8D4A-268EBD9AAB07}" destId="{4896F64B-C145-4F08-BB69-AF595BD7EE1A}" srcOrd="0" destOrd="0" presId="urn:microsoft.com/office/officeart/2005/8/layout/radial4"/>
    <dgm:cxn modelId="{6DC28833-FEA9-40BA-997D-97E892419B7F}" type="presOf" srcId="{19C06FCC-6A9E-45F1-8ABD-9A771DFE4198}" destId="{6D98F06F-F6A8-45E7-B48B-27C1C4B01AFA}" srcOrd="0" destOrd="0" presId="urn:microsoft.com/office/officeart/2005/8/layout/radial4"/>
    <dgm:cxn modelId="{F376D2CD-9313-46FC-83B2-8FA0BB3B38F3}" type="presOf" srcId="{43769BFB-26ED-4561-AF23-BFA2AEF57356}" destId="{5CE03260-A2DC-459A-89D9-E374CD1C5333}" srcOrd="0" destOrd="0" presId="urn:microsoft.com/office/officeart/2005/8/layout/radial4"/>
    <dgm:cxn modelId="{368C8029-8688-4D2F-A7A8-D0483B71058E}" type="presOf" srcId="{E902C5FF-29D0-48AC-B4E8-BF4CC3154759}" destId="{26FB5814-9D98-4462-847F-BE769D73041E}" srcOrd="0" destOrd="0" presId="urn:microsoft.com/office/officeart/2005/8/layout/radial4"/>
    <dgm:cxn modelId="{87AC975E-CE97-42F7-B81A-1D6DEA6816E5}" type="presParOf" srcId="{5CE03260-A2DC-459A-89D9-E374CD1C5333}" destId="{6D98F06F-F6A8-45E7-B48B-27C1C4B01AFA}" srcOrd="0" destOrd="0" presId="urn:microsoft.com/office/officeart/2005/8/layout/radial4"/>
    <dgm:cxn modelId="{A1D08633-972D-4F28-BDB0-39DBDC0A61CB}" type="presParOf" srcId="{5CE03260-A2DC-459A-89D9-E374CD1C5333}" destId="{842BA93A-BAAD-422B-BC06-17D2B94FD92B}" srcOrd="1" destOrd="0" presId="urn:microsoft.com/office/officeart/2005/8/layout/radial4"/>
    <dgm:cxn modelId="{26D09E58-F520-4381-AA02-E23B98A3B777}" type="presParOf" srcId="{5CE03260-A2DC-459A-89D9-E374CD1C5333}" destId="{E07D23A9-2445-4572-9E53-D7CF738BBD85}" srcOrd="2" destOrd="0" presId="urn:microsoft.com/office/officeart/2005/8/layout/radial4"/>
    <dgm:cxn modelId="{E0C437A6-77DC-465F-9059-03E1D525B440}" type="presParOf" srcId="{5CE03260-A2DC-459A-89D9-E374CD1C5333}" destId="{AEBB9BC5-D06D-4F73-B088-969998C36CE4}" srcOrd="3" destOrd="0" presId="urn:microsoft.com/office/officeart/2005/8/layout/radial4"/>
    <dgm:cxn modelId="{728BBA69-7D70-45A1-BEE1-048F94E3082B}" type="presParOf" srcId="{5CE03260-A2DC-459A-89D9-E374CD1C5333}" destId="{4896F64B-C145-4F08-BB69-AF595BD7EE1A}" srcOrd="4" destOrd="0" presId="urn:microsoft.com/office/officeart/2005/8/layout/radial4"/>
    <dgm:cxn modelId="{29A48D25-2616-43EE-B8C7-92B5E29B4F6C}" type="presParOf" srcId="{5CE03260-A2DC-459A-89D9-E374CD1C5333}" destId="{7A17DBE1-D799-4167-AA08-0E803C9AC369}" srcOrd="5" destOrd="0" presId="urn:microsoft.com/office/officeart/2005/8/layout/radial4"/>
    <dgm:cxn modelId="{323F2F98-FDF5-4D54-AE94-248626B74DCC}" type="presParOf" srcId="{5CE03260-A2DC-459A-89D9-E374CD1C5333}" destId="{26FB5814-9D98-4462-847F-BE769D73041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8F06F-F6A8-45E7-B48B-27C1C4B01AFA}">
      <dsp:nvSpPr>
        <dsp:cNvPr id="0" name=""/>
        <dsp:cNvSpPr/>
      </dsp:nvSpPr>
      <dsp:spPr>
        <a:xfrm>
          <a:off x="3342148" y="1928822"/>
          <a:ext cx="2551979" cy="255197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baseline="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«детский сад – семья»</a:t>
          </a:r>
          <a:endParaRPr lang="ru-RU" sz="3200" b="1" kern="1200" baseline="0" dirty="0">
            <a:solidFill>
              <a:srgbClr val="0D1D6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15877" y="2302551"/>
        <a:ext cx="1804521" cy="1804521"/>
      </dsp:txXfrm>
    </dsp:sp>
    <dsp:sp modelId="{842BA93A-BAAD-422B-BC06-17D2B94FD92B}">
      <dsp:nvSpPr>
        <dsp:cNvPr id="0" name=""/>
        <dsp:cNvSpPr/>
      </dsp:nvSpPr>
      <dsp:spPr>
        <a:xfrm rot="10496091">
          <a:off x="1938395" y="2969876"/>
          <a:ext cx="1671036" cy="72731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D23A9-2445-4572-9E53-D7CF738BBD85}">
      <dsp:nvSpPr>
        <dsp:cNvPr id="0" name=""/>
        <dsp:cNvSpPr/>
      </dsp:nvSpPr>
      <dsp:spPr>
        <a:xfrm>
          <a:off x="151372" y="1397658"/>
          <a:ext cx="2868744" cy="4151857"/>
        </a:xfrm>
        <a:prstGeom prst="roundRect">
          <a:avLst>
            <a:gd name="adj" fmla="val 10000"/>
          </a:avLst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300" b="1" kern="1200" baseline="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Информационно-просветительский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300" b="1" kern="1200" baseline="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блок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 Круглый стол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 Семинар-практикум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 Консультации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 Наглядная агитация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 «Лестничная         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 педагогика»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 Родительская почта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 Общение в </a:t>
          </a:r>
          <a:r>
            <a:rPr lang="ru-RU" sz="2000" kern="1200" dirty="0" err="1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блоге</a:t>
          </a:r>
          <a:endParaRPr lang="ru-RU" sz="2000" kern="1200" dirty="0" smtClean="0">
            <a:solidFill>
              <a:srgbClr val="0D1D6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5395" y="1481681"/>
        <a:ext cx="2700698" cy="3983811"/>
      </dsp:txXfrm>
    </dsp:sp>
    <dsp:sp modelId="{AEBB9BC5-D06D-4F73-B088-969998C36CE4}">
      <dsp:nvSpPr>
        <dsp:cNvPr id="0" name=""/>
        <dsp:cNvSpPr/>
      </dsp:nvSpPr>
      <dsp:spPr>
        <a:xfrm rot="16128241">
          <a:off x="3943134" y="858237"/>
          <a:ext cx="1267213" cy="72731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6F64B-C145-4F08-BB69-AF595BD7EE1A}">
      <dsp:nvSpPr>
        <dsp:cNvPr id="0" name=""/>
        <dsp:cNvSpPr/>
      </dsp:nvSpPr>
      <dsp:spPr>
        <a:xfrm>
          <a:off x="913248" y="0"/>
          <a:ext cx="7300536" cy="117685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Диагностический блок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baseline="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             Наблюдения                                          Анкеты                                                                   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baseline="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             Беседы                                                   Тесты</a:t>
          </a:r>
          <a:endParaRPr lang="ru-RU" sz="2100" kern="1200" baseline="0" dirty="0">
            <a:solidFill>
              <a:srgbClr val="0D1D6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47717" y="34469"/>
        <a:ext cx="7231598" cy="1107914"/>
      </dsp:txXfrm>
    </dsp:sp>
    <dsp:sp modelId="{7A17DBE1-D799-4167-AA08-0E803C9AC369}">
      <dsp:nvSpPr>
        <dsp:cNvPr id="0" name=""/>
        <dsp:cNvSpPr/>
      </dsp:nvSpPr>
      <dsp:spPr>
        <a:xfrm rot="79414">
          <a:off x="5621890" y="2982654"/>
          <a:ext cx="1493978" cy="72731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B5814-9D98-4462-847F-BE769D73041E}">
      <dsp:nvSpPr>
        <dsp:cNvPr id="0" name=""/>
        <dsp:cNvSpPr/>
      </dsp:nvSpPr>
      <dsp:spPr>
        <a:xfrm>
          <a:off x="6211431" y="1428752"/>
          <a:ext cx="2503972" cy="4067392"/>
        </a:xfrm>
        <a:prstGeom prst="roundRect">
          <a:avLst>
            <a:gd name="adj" fmla="val 10000"/>
          </a:avLst>
        </a:prstGeom>
        <a:solidFill>
          <a:srgbClr val="CCFF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300" b="1" kern="1200" baseline="0" dirty="0" err="1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Деятельностный</a:t>
          </a:r>
          <a:r>
            <a:rPr lang="ru-RU" sz="2300" b="1" kern="1200" baseline="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блок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r>
            <a:rPr lang="ru-RU" sz="2000" kern="120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 Работа  клуба</a:t>
          </a:r>
          <a:endParaRPr lang="ru-RU" sz="2300" b="1" kern="1200" baseline="0" dirty="0" smtClean="0">
            <a:solidFill>
              <a:srgbClr val="0D1D6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r>
            <a:rPr lang="ru-RU" sz="2000" b="0" kern="1200" baseline="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 Проектная         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r>
            <a:rPr lang="ru-RU" sz="2000" b="0" kern="1200" baseline="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 деятельность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r>
            <a:rPr lang="ru-RU" sz="2000" kern="120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 Совместные 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r>
            <a:rPr lang="ru-RU" sz="2000" kern="120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 праздники, досуги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r>
            <a:rPr lang="ru-RU" sz="2000" kern="120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 Экскурсии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r>
            <a:rPr lang="ru-RU" sz="2000" kern="120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 Турпоходы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r>
            <a:rPr lang="ru-RU" sz="2000" kern="120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 Семейные  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r>
            <a:rPr lang="ru-RU" sz="2000" kern="1200" dirty="0" smtClean="0">
              <a:solidFill>
                <a:srgbClr val="0D1D61"/>
              </a:solidFill>
              <a:latin typeface="Times New Roman" pitchFamily="18" charset="0"/>
              <a:cs typeface="Times New Roman" pitchFamily="18" charset="0"/>
            </a:rPr>
            <a:t>  конкурсы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rgbClr val="0D1D6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84770" y="1502091"/>
        <a:ext cx="2357294" cy="3920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DA7CD8-8D1D-42F8-A4D3-604DA2ACD4D4}" type="datetimeFigureOut">
              <a:rPr lang="ru-RU"/>
              <a:pPr>
                <a:defRPr/>
              </a:pPr>
              <a:t>11.01.2023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3DD05AE-3A86-47C9-BE27-6F4E1F37D59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1B8BF36-22F8-4186-A848-1DFA7C11545C}" type="slidenum">
              <a:rPr lang="ru-RU" altLang="ru-RU">
                <a:latin typeface="Calibri" panose="020F0502020204030204" pitchFamily="34" charset="0"/>
              </a:rPr>
              <a:pPr eaLnBrk="1" hangingPunct="1"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lue-b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lue-b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Program Files\Microsoft Resource DVD Artwork\DVD_ART\BoxShots_Logos\MICROSOFT\Microsoft Logo Bla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6443663"/>
            <a:ext cx="12192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03745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39420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35842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155197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2298803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127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9626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-35356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9600" b="1" i="1" u="none" strike="noStrike" kern="1200" cap="none" spc="-300" normalizeH="0" baseline="0" noProof="0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alpha val="60000"/>
                      </a:schemeClr>
                    </a:gs>
                    <a:gs pos="100000">
                      <a:schemeClr val="accent2">
                        <a:lumMod val="50000"/>
                        <a:alpha val="56000"/>
                      </a:schemeClr>
                    </a:gs>
                  </a:gsLst>
                  <a:lin ang="16200000" scaled="1"/>
                </a:gradFill>
                <a:effectLst/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70013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3218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83282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53403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5063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-01149_special 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blue-b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5066980"/>
            <a:ext cx="7690114" cy="106680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accent4">
                  <a:lumMod val="50000"/>
                </a:schemeClr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2540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5633480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52143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1270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14642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2552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6337820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81000" y="230188"/>
            <a:ext cx="8382000" cy="3317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37181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41617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83285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54525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apter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1-01149_special 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21346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15766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23412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01770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16846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1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697" r:id="rId6"/>
    <p:sldLayoutId id="2147484698" r:id="rId7"/>
    <p:sldLayoutId id="2147484699" r:id="rId8"/>
    <p:sldLayoutId id="2147484700" r:id="rId9"/>
    <p:sldLayoutId id="2147484701" r:id="rId10"/>
    <p:sldLayoutId id="2147484702" r:id="rId11"/>
    <p:sldLayoutId id="2147484717" r:id="rId12"/>
    <p:sldLayoutId id="2147484718" r:id="rId13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460375" indent="-4603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1pPr>
      <a:lvl2pPr marL="854075" indent="-3937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2pPr>
      <a:lvl3pPr marL="1258888" indent="-404813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3pPr>
      <a:lvl4pPr marL="1655763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4pPr>
      <a:lvl5pPr marL="1941513" indent="-4000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white rectan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3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04" r:id="rId3"/>
    <p:sldLayoutId id="2147484705" r:id="rId4"/>
    <p:sldLayoutId id="2147484706" r:id="rId5"/>
    <p:sldLayoutId id="2147484707" r:id="rId6"/>
    <p:sldLayoutId id="2147484708" r:id="rId7"/>
    <p:sldLayoutId id="2147484709" r:id="rId8"/>
    <p:sldLayoutId id="2147484721" r:id="rId9"/>
    <p:sldLayoutId id="2147484722" r:id="rId10"/>
    <p:sldLayoutId id="2147484710" r:id="rId1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253055"/>
              </a:gs>
              <a:gs pos="100000">
                <a:srgbClr val="5100A2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514350" indent="-514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1031875" indent="-514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371600" indent="-4572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716088" indent="-4572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62163" indent="-4572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white rectan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1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2.xml"/><Relationship Id="rId1" Type="http://schemas.openxmlformats.org/officeDocument/2006/relationships/audio" Target="file:///C:\Documents%20and%20Settings\&#1044;&#1054;&#1059;\&#1052;&#1086;&#1080;%20&#1076;&#1086;&#1082;&#1091;&#1084;&#1077;&#1085;&#1090;&#1099;\&#1052;&#1086;&#1103;%20&#1084;&#1091;&#1079;&#1099;&#1082;&#1072;\&#1074;&#1072;&#1083;&#1100;&#1089;.mp3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валь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G:\ЛЕСЕНКА УСПЕХА\ЛЕСЕНКА 2012\Участницы 2012\Руднева Е.Л. МАДОУ № 1\фото\Scan1001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50" y="928688"/>
            <a:ext cx="3428998" cy="5164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4429125" y="1714500"/>
            <a:ext cx="4373563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i="1">
                <a:solidFill>
                  <a:srgbClr val="0D1D61"/>
                </a:solidFill>
              </a:rPr>
              <a:t>Руднева </a:t>
            </a:r>
          </a:p>
          <a:p>
            <a:pPr algn="ctr" eaLnBrk="1" hangingPunct="1"/>
            <a:r>
              <a:rPr lang="ru-RU" altLang="ru-RU" sz="4400" b="1" i="1">
                <a:solidFill>
                  <a:srgbClr val="0D1D61"/>
                </a:solidFill>
              </a:rPr>
              <a:t>Елена Леонидовна, </a:t>
            </a:r>
          </a:p>
          <a:p>
            <a:pPr algn="ctr" eaLnBrk="1" hangingPunct="1"/>
            <a:endParaRPr lang="ru-RU" altLang="ru-RU" sz="3200" b="1" i="1">
              <a:solidFill>
                <a:srgbClr val="0D1D61"/>
              </a:solidFill>
            </a:endParaRPr>
          </a:p>
          <a:p>
            <a:pPr algn="ctr" eaLnBrk="1" hangingPunct="1"/>
            <a:r>
              <a:rPr lang="ru-RU" altLang="ru-RU" sz="3200" b="1" i="1">
                <a:solidFill>
                  <a:srgbClr val="0D1D61"/>
                </a:solidFill>
              </a:rPr>
              <a:t>воспитатель МАДОУ № 1 </a:t>
            </a:r>
          </a:p>
          <a:p>
            <a:pPr algn="ctr" eaLnBrk="1" hangingPunct="1"/>
            <a:r>
              <a:rPr lang="ru-RU" altLang="ru-RU" sz="3200" b="1" i="1">
                <a:solidFill>
                  <a:srgbClr val="0D1D61"/>
                </a:solidFill>
              </a:rPr>
              <a:t>г. Полысаево</a:t>
            </a:r>
            <a:endParaRPr lang="ru-RU" altLang="ru-RU" sz="3200" i="1">
              <a:solidFill>
                <a:srgbClr val="0D1D6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6"/>
          <p:cNvPicPr>
            <a:picLocks noChangeAspect="1"/>
          </p:cNvPicPr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928662" y="1071546"/>
            <a:ext cx="7399744" cy="54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2071688" y="214313"/>
            <a:ext cx="5438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Сказочная добрая страна</a:t>
            </a:r>
            <a:endParaRPr lang="ru-RU" altLang="ru-RU" sz="360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98598"/>
          </a:xfrm>
        </p:spPr>
        <p:txBody>
          <a:bodyPr/>
          <a:lstStyle/>
          <a:p>
            <a:pPr algn="ctr">
              <a:defRPr/>
            </a:pPr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>Самый юный город Кузбасса</a:t>
            </a:r>
            <a:endParaRPr lang="ru-RU" sz="3600" b="1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Фильм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1092683"/>
            <a:ext cx="3849702" cy="52604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1428750" y="214313"/>
            <a:ext cx="5740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Заседаем,  думаем,  решаем</a:t>
            </a:r>
            <a:endParaRPr lang="ru-RU" altLang="ru-RU" sz="3600">
              <a:solidFill>
                <a:srgbClr val="0D1D61"/>
              </a:solidFill>
            </a:endParaRPr>
          </a:p>
        </p:txBody>
      </p:sp>
      <p:pic>
        <p:nvPicPr>
          <p:cNvPr id="28676" name="Picture 4" descr="C:\Documents and Settings\ДОУ\Мои документы\Мои рисунки\2012-03-23\герб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071546"/>
            <a:ext cx="8210265" cy="54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>
          <a:xfrm>
            <a:off x="285720" y="928670"/>
            <a:ext cx="4632116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4286248" y="3071810"/>
            <a:ext cx="4560000" cy="34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92" name="Заголовок 3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498598"/>
          </a:xfrm>
        </p:spPr>
        <p:txBody>
          <a:bodyPr/>
          <a:lstStyle/>
          <a:p>
            <a:pPr algn="ctr">
              <a:defRPr/>
            </a:pPr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>Мы   </a:t>
            </a:r>
            <a:r>
              <a:rPr lang="ru-RU" sz="3600" b="1" i="1" smtClean="0">
                <a:solidFill>
                  <a:srgbClr val="0D1D6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>   на  пути  к   совершенству!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H:\экскурсия 02.08.2011 2 ст. гр К.Н.М. и Р.Е.Л\IMG_79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3214686"/>
            <a:ext cx="4476478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794" name="Picture 2" descr="H:\IMG_12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428736"/>
            <a:ext cx="4429156" cy="33220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24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Я  люблю  тебя,  детство!</a:t>
            </a:r>
          </a:p>
          <a:p>
            <a:pPr eaLnBrk="1" hangingPunct="1"/>
            <a:r>
              <a:rPr lang="ru-RU" altLang="ru-RU" sz="3600" b="1" i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Я люблю вас, детишки!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7930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/>
        </p:blipFill>
        <p:spPr bwMode="auto">
          <a:xfrm>
            <a:off x="1142976" y="1285860"/>
            <a:ext cx="6975748" cy="5214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0" y="214313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Детства  улыбки  нам  мир  озаряют…</a:t>
            </a:r>
          </a:p>
          <a:p>
            <a:pPr algn="ctr" eaLnBrk="1" hangingPunct="1"/>
            <a:r>
              <a:rPr lang="ru-RU" altLang="ru-RU" sz="3600" b="1" i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ru-RU" altLang="ru-RU" sz="3600">
              <a:solidFill>
                <a:srgbClr val="0D1D61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6"/>
          <p:cNvPicPr>
            <a:picLocks noChangeAspect="1"/>
          </p:cNvPicPr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2857488" y="3786190"/>
            <a:ext cx="3758400" cy="27725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7" descr="IMG_17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571612"/>
            <a:ext cx="3698875" cy="2774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13" descr="IMG_17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1428736"/>
            <a:ext cx="3698875" cy="2774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8858280" cy="997196"/>
          </a:xfrm>
        </p:spPr>
        <p:txBody>
          <a:bodyPr/>
          <a:lstStyle/>
          <a:p>
            <a:pPr algn="ctr">
              <a:defRPr/>
            </a:pPr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>Юные  таланты,  что  блестят, </a:t>
            </a:r>
            <a:br>
              <a:rPr lang="ru-RU" sz="3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>как  бриллианты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428628"/>
          </a:xfrm>
        </p:spPr>
        <p:txBody>
          <a:bodyPr/>
          <a:lstStyle/>
          <a:p>
            <a:pPr algn="ctr">
              <a:defRPr/>
            </a:pPr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>Вместе  веселее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6250" y="785813"/>
            <a:ext cx="4356100" cy="3600450"/>
          </a:xfrm>
          <a:prstGeom prst="roundRect">
            <a:avLst/>
          </a:prstGeom>
          <a:blipFill>
            <a:blip r:embed="rId2" cstate="email">
              <a:lum bright="20000"/>
            </a:blip>
            <a:stretch>
              <a:fillRect/>
            </a:stretch>
          </a:blipFill>
          <a:ln w="889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7" name="Picture 2" descr="D:\МАДОУ\фото МДОУ №1\ДОУ № 47 Мама, папа, я - Дружная семья\IMG_48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071810"/>
            <a:ext cx="4847930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24876" cy="997196"/>
          </a:xfrm>
        </p:spPr>
        <p:txBody>
          <a:bodyPr/>
          <a:lstStyle/>
          <a:p>
            <a:pPr algn="ctr">
              <a:defRPr/>
            </a:pPr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>Ребенок – солнце, вокруг которого должны                                            вращаться все средства  образования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88" y="1785938"/>
            <a:ext cx="5286375" cy="4857750"/>
          </a:xfrm>
          <a:prstGeom prst="roundRect">
            <a:avLst/>
          </a:prstGeom>
          <a:blipFill>
            <a:blip r:embed="rId2" cstate="email"/>
            <a:stretch>
              <a:fillRect/>
            </a:stretch>
          </a:blipFill>
          <a:ln w="889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571612"/>
            <a:ext cx="3671526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1495794"/>
          </a:xfrm>
        </p:spPr>
        <p:txBody>
          <a:bodyPr/>
          <a:lstStyle/>
          <a:p>
            <a:pPr>
              <a:defRPr/>
            </a:pPr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>Я  –  воспитатель,  и   горжусь   этим.</a:t>
            </a:r>
            <a:br>
              <a:rPr lang="ru-RU" sz="3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>                  Я   жизнь   свою   посвящаю  детям!</a:t>
            </a:r>
            <a:br>
              <a:rPr lang="ru-RU" sz="3600" b="1" i="1" smtClean="0">
                <a:latin typeface="Times New Roman" pitchFamily="18" charset="0"/>
                <a:cs typeface="Times New Roman" pitchFamily="18" charset="0"/>
              </a:rPr>
            </a:br>
            <a:endParaRPr lang="ru-RU" sz="3600" b="1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8" name="Picture 2" descr="C:\Documents and Settings\ДОУ\Рабочий стол\к визитке\Е. Л. Руднева, победитель конкурса Лесенка успеха - 2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1571612"/>
            <a:ext cx="5954889" cy="47041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61993"/>
          </a:xfrm>
        </p:spPr>
        <p:txBody>
          <a:bodyPr/>
          <a:lstStyle/>
          <a:p>
            <a:pPr algn="ctr">
              <a:defRPr/>
            </a:pPr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>Детства  свет не угасает… 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:\экскурсия 02.08.2011 2 ст. гр К.Н.М. и Р.Е.Л\IMG_79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071546"/>
            <a:ext cx="6719545" cy="50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3" y="1785938"/>
            <a:ext cx="8072437" cy="309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 у дошкольников положительного образа семьи </a:t>
            </a:r>
          </a:p>
          <a:p>
            <a:pPr algn="ctr">
              <a:defRPr/>
            </a:pPr>
            <a:r>
              <a:rPr lang="ru-RU" sz="3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условиях единого образовательного пространства «детский сад – семья»  </a:t>
            </a:r>
            <a:endParaRPr lang="ru-RU" sz="3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4572000" y="857250"/>
            <a:ext cx="4572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i="1">
                <a:solidFill>
                  <a:srgbClr val="0D1D61"/>
                </a:solidFill>
              </a:rPr>
              <a:t>«</a:t>
            </a:r>
            <a:r>
              <a:rPr lang="ru-RU" altLang="ru-RU" sz="4000" b="1" i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так легко </a:t>
            </a:r>
            <a:br>
              <a:rPr lang="ru-RU" altLang="ru-RU" sz="4000" b="1" i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i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беззаботно рождаем детей, </a:t>
            </a:r>
            <a:br>
              <a:rPr lang="ru-RU" altLang="ru-RU" sz="4000" b="1" i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i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так мало </a:t>
            </a:r>
            <a:br>
              <a:rPr lang="ru-RU" altLang="ru-RU" sz="4000" b="1" i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i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заботимся </a:t>
            </a:r>
            <a:br>
              <a:rPr lang="ru-RU" altLang="ru-RU" sz="4000" b="1" i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i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создании </a:t>
            </a:r>
            <a:br>
              <a:rPr lang="ru-RU" altLang="ru-RU" sz="4000" b="1" i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i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человека!...»</a:t>
            </a:r>
            <a:br>
              <a:rPr lang="ru-RU" altLang="ru-RU" sz="4000" b="1" i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Горький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9422" y="928670"/>
            <a:ext cx="3707732" cy="4786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997196"/>
          </a:xfrm>
        </p:spPr>
        <p:txBody>
          <a:bodyPr/>
          <a:lstStyle/>
          <a:p>
            <a:pPr algn="ctr">
              <a:defRPr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Семья – колыбель  духовного  рождения человека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Documents and Settings\пар\Рабочий стол\Руднева 2\Кемерово 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370013"/>
            <a:ext cx="6453660" cy="50930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98598"/>
          </a:xfrm>
        </p:spPr>
        <p:txBody>
          <a:bodyPr/>
          <a:lstStyle/>
          <a:p>
            <a:pPr algn="ctr">
              <a:defRPr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Кризис   семейного  воспитания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785794"/>
            <a:ext cx="3200400" cy="2971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785794"/>
            <a:ext cx="3200400" cy="2971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3962400"/>
            <a:ext cx="3200400" cy="2895600"/>
          </a:xfrm>
          <a:prstGeom prst="ellipse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86446" y="3886200"/>
            <a:ext cx="3200400" cy="2971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28860" y="1500174"/>
            <a:ext cx="4215158" cy="4219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498475"/>
          </a:xfrm>
        </p:spPr>
        <p:txBody>
          <a:bodyPr/>
          <a:lstStyle/>
          <a:p>
            <a:pPr algn="ctr">
              <a:defRPr/>
            </a:pPr>
            <a:r>
              <a:rPr lang="ru-RU" sz="3600" b="1" smtClean="0">
                <a:solidFill>
                  <a:srgbClr val="0D1D61"/>
                </a:solidFill>
                <a:latin typeface="Times New Roman" pitchFamily="18" charset="0"/>
                <a:cs typeface="Times New Roman" pitchFamily="18" charset="0"/>
              </a:rPr>
              <a:t>Исследователи  представлений детей о семье</a:t>
            </a:r>
            <a:endParaRPr lang="ru-RU" sz="3600" b="1">
              <a:solidFill>
                <a:srgbClr val="0D1D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786058"/>
            <a:ext cx="2143140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1285860"/>
            <a:ext cx="2143140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965" name="Прямоугольник 8"/>
          <p:cNvSpPr>
            <a:spLocks noChangeArrowheads="1"/>
          </p:cNvSpPr>
          <p:nvPr/>
        </p:nvSpPr>
        <p:spPr bwMode="auto">
          <a:xfrm>
            <a:off x="0" y="5857875"/>
            <a:ext cx="2957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b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С. Спиваковская</a:t>
            </a:r>
          </a:p>
        </p:txBody>
      </p:sp>
      <p:sp>
        <p:nvSpPr>
          <p:cNvPr id="40966" name="Прямоугольник 8"/>
          <p:cNvSpPr>
            <a:spLocks noChangeArrowheads="1"/>
          </p:cNvSpPr>
          <p:nvPr/>
        </p:nvSpPr>
        <p:spPr bwMode="auto">
          <a:xfrm>
            <a:off x="3000375" y="4357688"/>
            <a:ext cx="2414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b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 П. Арнаутова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785794"/>
            <a:ext cx="2214578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968" name="Прямоугольник 10"/>
          <p:cNvSpPr>
            <a:spLocks noChangeArrowheads="1"/>
          </p:cNvSpPr>
          <p:nvPr/>
        </p:nvSpPr>
        <p:spPr bwMode="auto">
          <a:xfrm>
            <a:off x="6357938" y="3714750"/>
            <a:ext cx="176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b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Я. Варга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98598"/>
          </a:xfrm>
        </p:spPr>
        <p:txBody>
          <a:bodyPr/>
          <a:lstStyle/>
          <a:p>
            <a:pPr algn="ctr">
              <a:defRPr/>
            </a:pPr>
            <a:r>
              <a:rPr lang="ru-RU" sz="3600" b="1" smtClean="0">
                <a:solidFill>
                  <a:srgbClr val="0D1D61"/>
                </a:solidFill>
                <a:latin typeface="Times New Roman" pitchFamily="18" charset="0"/>
                <a:cs typeface="Times New Roman" pitchFamily="18" charset="0"/>
              </a:rPr>
              <a:t>Знакомимся,  изучаем,  анализируем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41" name="Picture 5" descr="J:\родители\родители 0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2714620"/>
            <a:ext cx="4513923" cy="3436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8" descr="DSCF123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000108"/>
            <a:ext cx="4286280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989" name="Прямоугольник 8"/>
          <p:cNvSpPr>
            <a:spLocks noChangeArrowheads="1"/>
          </p:cNvSpPr>
          <p:nvPr/>
        </p:nvSpPr>
        <p:spPr bwMode="auto">
          <a:xfrm>
            <a:off x="571500" y="4714875"/>
            <a:ext cx="3413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b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</a:t>
            </a:r>
          </a:p>
        </p:txBody>
      </p:sp>
      <p:sp>
        <p:nvSpPr>
          <p:cNvPr id="41990" name="Прямоугольник 8"/>
          <p:cNvSpPr>
            <a:spLocks noChangeArrowheads="1"/>
          </p:cNvSpPr>
          <p:nvPr/>
        </p:nvSpPr>
        <p:spPr bwMode="auto">
          <a:xfrm>
            <a:off x="5000625" y="6286500"/>
            <a:ext cx="3065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b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 родителями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313" y="214313"/>
            <a:ext cx="8763000" cy="1495425"/>
          </a:xfrm>
        </p:spPr>
        <p:txBody>
          <a:bodyPr/>
          <a:lstStyle/>
          <a:p>
            <a:pPr algn="ctr">
              <a:defRPr/>
            </a:pPr>
            <a:r>
              <a:rPr lang="ru-RU" sz="3600" b="1" smtClean="0">
                <a:solidFill>
                  <a:srgbClr val="0D1D61"/>
                </a:solidFill>
                <a:latin typeface="Times New Roman" pitchFamily="18" charset="0"/>
                <a:cs typeface="Times New Roman" pitchFamily="18" charset="0"/>
              </a:rPr>
              <a:t>Единое образовательное пространство</a:t>
            </a:r>
            <a:br>
              <a:rPr lang="ru-RU" sz="3600" b="1" smtClean="0">
                <a:solidFill>
                  <a:srgbClr val="0D1D6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0D1D61"/>
                </a:solidFill>
                <a:latin typeface="Times New Roman" pitchFamily="18" charset="0"/>
                <a:cs typeface="Times New Roman" pitchFamily="18" charset="0"/>
              </a:rPr>
              <a:t>«детский сад – семья»  </a:t>
            </a:r>
            <a:br>
              <a:rPr lang="ru-RU" sz="3600" b="1" smtClean="0">
                <a:solidFill>
                  <a:srgbClr val="0D1D6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>
              <a:solidFill>
                <a:srgbClr val="0D1D61"/>
              </a:solidFill>
            </a:endParaRPr>
          </a:p>
        </p:txBody>
      </p:sp>
      <p:pic>
        <p:nvPicPr>
          <p:cNvPr id="5" name="Picture 2" descr="C:\Documents and Settings\ДОУ\Рабочий стол\доу №1\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500174"/>
            <a:ext cx="7072362" cy="4996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98598"/>
          </a:xfrm>
        </p:spPr>
        <p:txBody>
          <a:bodyPr/>
          <a:lstStyle/>
          <a:p>
            <a:pPr algn="ctr">
              <a:defRPr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Нормативно -правовое  обеспечение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Прямоугольник 2"/>
          <p:cNvSpPr>
            <a:spLocks noChangeArrowheads="1"/>
          </p:cNvSpPr>
          <p:nvPr/>
        </p:nvSpPr>
        <p:spPr bwMode="auto">
          <a:xfrm>
            <a:off x="357188" y="1214438"/>
            <a:ext cx="8501062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altLang="ru-RU" sz="2800" b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 о правах ребёнка </a:t>
            </a:r>
          </a:p>
          <a:p>
            <a:pPr algn="just" eaLnBrk="1" hangingPunct="1"/>
            <a:r>
              <a:rPr lang="ru-RU" altLang="ru-RU" sz="2400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(одобрена Генеральной Ассамблеей ООН 20.11.1989, для СССР вступила в силу 15.09.1990)</a:t>
            </a:r>
          </a:p>
          <a:p>
            <a:pPr algn="just" eaLnBrk="1" hangingPunct="1"/>
            <a:endParaRPr lang="ru-RU" altLang="ru-RU" sz="2400">
              <a:solidFill>
                <a:srgbClr val="0D1D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altLang="ru-RU" sz="32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РФ «Об образовании»    </a:t>
            </a:r>
          </a:p>
          <a:p>
            <a:pPr algn="just" eaLnBrk="1" hangingPunct="1"/>
            <a:r>
              <a:rPr lang="ru-RU" altLang="ru-RU" sz="2400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от 10.07.1992 № 3266-1)</a:t>
            </a:r>
          </a:p>
          <a:p>
            <a:pPr algn="just" eaLnBrk="1" hangingPunct="1"/>
            <a:endParaRPr lang="ru-RU" altLang="ru-RU" sz="2400">
              <a:solidFill>
                <a:srgbClr val="0D1D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altLang="ru-RU" sz="32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государственные требования к структуре основной общеобразовательной программе дошкольного образования </a:t>
            </a:r>
          </a:p>
          <a:p>
            <a:pPr algn="just" eaLnBrk="1" hangingPunct="1"/>
            <a:r>
              <a:rPr lang="ru-RU" altLang="ru-RU" sz="2400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Минобрнауки РФ от 23.11.2009 № 655)</a:t>
            </a:r>
          </a:p>
          <a:p>
            <a:pPr algn="just" eaLnBrk="1" hangingPunct="1"/>
            <a:endParaRPr lang="ru-RU" altLang="ru-RU" sz="2000" b="1">
              <a:solidFill>
                <a:srgbClr val="0D1D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2000" b="1">
              <a:solidFill>
                <a:srgbClr val="0D1D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2000" b="1">
              <a:solidFill>
                <a:srgbClr val="0D1D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2000" b="1">
              <a:solidFill>
                <a:srgbClr val="0D1D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2"/>
          <p:cNvSpPr>
            <a:spLocks noChangeArrowheads="1"/>
          </p:cNvSpPr>
          <p:nvPr/>
        </p:nvSpPr>
        <p:spPr bwMode="auto">
          <a:xfrm>
            <a:off x="357188" y="928688"/>
            <a:ext cx="8501062" cy="60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32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государственные требования к условиям реализации основной общеобразовательной программы</a:t>
            </a:r>
          </a:p>
          <a:p>
            <a:pPr eaLnBrk="1" hangingPunct="1"/>
            <a:r>
              <a:rPr lang="ru-RU" altLang="ru-RU" sz="32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</a:t>
            </a:r>
          </a:p>
          <a:p>
            <a:pPr algn="just" eaLnBrk="1" hangingPunct="1"/>
            <a:r>
              <a:rPr lang="ru-RU" altLang="ru-RU" sz="2400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Минобрнауки России от 20.07.2011 № 2151)</a:t>
            </a:r>
          </a:p>
          <a:p>
            <a:pPr algn="just" eaLnBrk="1" hangingPunct="1"/>
            <a:endParaRPr lang="ru-RU" altLang="ru-RU" sz="2400">
              <a:solidFill>
                <a:srgbClr val="0D1D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800" b="1" i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Типовое положение о дошкольном образовательном учреждении</a:t>
            </a:r>
            <a:r>
              <a:rPr lang="ru-RU" altLang="ru-RU" sz="28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ru-RU" altLang="ru-RU" sz="2400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(постановление Правительства РФ от 12.09.2008 № 666)</a:t>
            </a:r>
          </a:p>
          <a:p>
            <a:pPr algn="just" eaLnBrk="1" hangingPunct="1"/>
            <a:endParaRPr lang="ru-RU" altLang="ru-RU" sz="2400">
              <a:solidFill>
                <a:srgbClr val="0D1D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000" b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32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дошкольного воспитания </a:t>
            </a:r>
          </a:p>
          <a:p>
            <a:pPr algn="just" eaLnBrk="1" hangingPunct="1"/>
            <a:r>
              <a:rPr lang="ru-RU" altLang="ru-RU" sz="2400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(одобрена решением Коллегии Гособразования СССР 16.06.1989 № 7/1)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Нормативно -правовое  обеспечение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996950"/>
          </a:xfrm>
        </p:spPr>
        <p:txBody>
          <a:bodyPr/>
          <a:lstStyle/>
          <a:p>
            <a:pPr algn="ctr">
              <a:defRPr/>
            </a:pPr>
            <a:r>
              <a:rPr lang="ru-RU" sz="3600" b="1" smtClean="0">
                <a:solidFill>
                  <a:srgbClr val="0D1D61"/>
                </a:solidFill>
                <a:latin typeface="Times New Roman" pitchFamily="18" charset="0"/>
                <a:cs typeface="Times New Roman" pitchFamily="18" charset="0"/>
              </a:rPr>
              <a:t>Модель  взаимодействия  участников образовательного  процесса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14282" y="1214446"/>
          <a:ext cx="8715404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4786314" y="3571876"/>
            <a:ext cx="4090511" cy="288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57188" y="1143000"/>
            <a:ext cx="4286250" cy="3071813"/>
          </a:xfrm>
          <a:prstGeom prst="round2DiagRect">
            <a:avLst/>
          </a:prstGeom>
          <a:blipFill>
            <a:blip r:embed="rId3" cstate="email"/>
            <a:stretch>
              <a:fillRect/>
            </a:stretch>
          </a:blipFill>
          <a:ln w="889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100" name="Заголовок 2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498475"/>
          </a:xfrm>
        </p:spPr>
        <p:txBody>
          <a:bodyPr/>
          <a:lstStyle/>
          <a:p>
            <a:pPr algn="ctr">
              <a:defRPr/>
            </a:pPr>
            <a:r>
              <a:rPr lang="ru-RU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Детство – радугой в душе сияет…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98475"/>
          </a:xfrm>
        </p:spPr>
        <p:txBody>
          <a:bodyPr/>
          <a:lstStyle/>
          <a:p>
            <a:pPr algn="ctr">
              <a:defRPr/>
            </a:pPr>
            <a:r>
              <a:rPr lang="ru-RU" sz="3600" b="1" smtClean="0">
                <a:solidFill>
                  <a:srgbClr val="0D1D61"/>
                </a:solidFill>
                <a:latin typeface="Times New Roman" pitchFamily="18" charset="0"/>
                <a:cs typeface="Times New Roman" pitchFamily="18" charset="0"/>
              </a:rPr>
              <a:t>Клуб   «Планета  Детства»</a:t>
            </a:r>
            <a:endParaRPr lang="ru-RU" sz="3600" b="1">
              <a:solidFill>
                <a:srgbClr val="0D1D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Прямоугольник 2"/>
          <p:cNvSpPr>
            <a:spLocks noChangeArrowheads="1"/>
          </p:cNvSpPr>
          <p:nvPr/>
        </p:nvSpPr>
        <p:spPr bwMode="auto">
          <a:xfrm>
            <a:off x="214313" y="785813"/>
            <a:ext cx="89296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единого образовательного пространства  </a:t>
            </a:r>
          </a:p>
          <a:p>
            <a:pPr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«детский сад – семья»</a:t>
            </a:r>
          </a:p>
        </p:txBody>
      </p:sp>
      <p:sp>
        <p:nvSpPr>
          <p:cNvPr id="47108" name="Прямоугольник 3"/>
          <p:cNvSpPr>
            <a:spLocks noChangeArrowheads="1"/>
          </p:cNvSpPr>
          <p:nvPr/>
        </p:nvSpPr>
        <p:spPr bwMode="auto">
          <a:xfrm>
            <a:off x="4429125" y="1643063"/>
            <a:ext cx="4714875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положительный образ семьи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расширять кругозор детей о семье, её ценностях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повышать педагогическую компетентность родителей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выявлять и транслировать положительный опыт семейного воспитания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способствовать установлению доверительных отношений между всеми участниками клуба</a:t>
            </a:r>
          </a:p>
        </p:txBody>
      </p:sp>
      <p:pic>
        <p:nvPicPr>
          <p:cNvPr id="27653" name="Picture 5" descr="C:\Documents and Settings\ДОУ\Мои документы\Мои рисунки\2012-03-22\Scan10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928813"/>
            <a:ext cx="3325813" cy="4672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382000" cy="498475"/>
          </a:xfrm>
        </p:spPr>
        <p:txBody>
          <a:bodyPr/>
          <a:lstStyle/>
          <a:p>
            <a:pPr algn="ctr">
              <a:defRPr/>
            </a:pPr>
            <a:r>
              <a:rPr lang="ru-RU" sz="3600" b="1" smtClean="0">
                <a:solidFill>
                  <a:srgbClr val="0D1D61"/>
                </a:solidFill>
                <a:latin typeface="Times New Roman" pitchFamily="18" charset="0"/>
                <a:cs typeface="Times New Roman" pitchFamily="18" charset="0"/>
              </a:rPr>
              <a:t>Формы  работы  клуба</a:t>
            </a:r>
            <a:endParaRPr lang="ru-RU" sz="3600" b="1">
              <a:solidFill>
                <a:srgbClr val="0D1D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5" name="Picture 5" descr="J:\доу №1\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642918"/>
            <a:ext cx="3618179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6" name="Picture 4" descr="H:\семинар\ФОТО открытое занятие\IMGP82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571480"/>
            <a:ext cx="3714776" cy="262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7" name="Picture 5" descr="C:\Documents and Settings\ДОУ\Мои документы\лесенка 1\IMG_046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36" y="3857628"/>
            <a:ext cx="3714776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8134" name="Прямоугольник 5"/>
          <p:cNvSpPr>
            <a:spLocks noChangeArrowheads="1"/>
          </p:cNvSpPr>
          <p:nvPr/>
        </p:nvSpPr>
        <p:spPr bwMode="auto">
          <a:xfrm>
            <a:off x="1500188" y="3214688"/>
            <a:ext cx="1436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b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 </a:t>
            </a:r>
          </a:p>
        </p:txBody>
      </p:sp>
      <p:sp>
        <p:nvSpPr>
          <p:cNvPr id="48135" name="Прямоугольник 6"/>
          <p:cNvSpPr>
            <a:spLocks noChangeArrowheads="1"/>
          </p:cNvSpPr>
          <p:nvPr/>
        </p:nvSpPr>
        <p:spPr bwMode="auto">
          <a:xfrm>
            <a:off x="3000375" y="6396038"/>
            <a:ext cx="288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конкурс</a:t>
            </a:r>
          </a:p>
        </p:txBody>
      </p:sp>
      <p:sp>
        <p:nvSpPr>
          <p:cNvPr id="48136" name="Прямоугольник 7"/>
          <p:cNvSpPr>
            <a:spLocks noChangeArrowheads="1"/>
          </p:cNvSpPr>
          <p:nvPr/>
        </p:nvSpPr>
        <p:spPr bwMode="auto">
          <a:xfrm>
            <a:off x="5214938" y="3286125"/>
            <a:ext cx="3084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b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98598"/>
          </a:xfrm>
        </p:spPr>
        <p:txBody>
          <a:bodyPr/>
          <a:lstStyle/>
          <a:p>
            <a:pPr algn="ctr">
              <a:defRPr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Проект «Моя  семья»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герб 0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000108"/>
            <a:ext cx="4357718" cy="2879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9" descr="Картинка 53 из 7323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2786058"/>
            <a:ext cx="4286280" cy="31010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9157" name="Прямоугольник 5"/>
          <p:cNvSpPr>
            <a:spLocks noChangeArrowheads="1"/>
          </p:cNvSpPr>
          <p:nvPr/>
        </p:nvSpPr>
        <p:spPr bwMode="auto">
          <a:xfrm>
            <a:off x="357188" y="4071938"/>
            <a:ext cx="3844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 историю предков</a:t>
            </a:r>
            <a:endParaRPr lang="ru-RU" altLang="ru-RU" sz="2400"/>
          </a:p>
        </p:txBody>
      </p:sp>
      <p:sp>
        <p:nvSpPr>
          <p:cNvPr id="49158" name="Прямоугольник 6"/>
          <p:cNvSpPr>
            <a:spLocks noChangeArrowheads="1"/>
          </p:cNvSpPr>
          <p:nvPr/>
        </p:nvSpPr>
        <p:spPr bwMode="auto">
          <a:xfrm>
            <a:off x="5500688" y="6072188"/>
            <a:ext cx="2398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древо</a:t>
            </a:r>
            <a:endParaRPr lang="ru-RU" altLang="ru-RU" sz="24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98598"/>
          </a:xfrm>
        </p:spPr>
        <p:txBody>
          <a:bodyPr/>
          <a:lstStyle/>
          <a:p>
            <a:pPr algn="ctr">
              <a:defRPr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Семейные   гербы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6" name="Picture 2" descr="C:\Documents and Settings\ДОУ\Мои документы\Мои рисунки\2012-03-22\герб 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2928934"/>
            <a:ext cx="2786082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7587" name="Picture 3" descr="C:\Documents and Settings\ДОУ\Мои документы\Мои рисунки\2012-03-22\герб 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928670"/>
            <a:ext cx="2628745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7" descr="Картинка 4 из 472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785794"/>
            <a:ext cx="2741538" cy="3500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98598"/>
          </a:xfrm>
        </p:spPr>
        <p:txBody>
          <a:bodyPr/>
          <a:lstStyle/>
          <a:p>
            <a:pPr algn="ctr">
              <a:defRPr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Дополнительное   образование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928670"/>
            <a:ext cx="4929223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 descr="H:\Новая папка\Кемерово 0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3143248"/>
            <a:ext cx="4687248" cy="3314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82000" cy="498598"/>
          </a:xfrm>
        </p:spPr>
        <p:txBody>
          <a:bodyPr/>
          <a:lstStyle/>
          <a:p>
            <a:pPr algn="ctr">
              <a:defRPr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Дополнительное  образование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C:\Documents and Settings\ДОУ\Рабочий стол\фотки\IMG_00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857232"/>
            <a:ext cx="4714908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3143248"/>
            <a:ext cx="4929222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98598"/>
          </a:xfrm>
        </p:spPr>
        <p:txBody>
          <a:bodyPr/>
          <a:lstStyle/>
          <a:p>
            <a:pPr algn="ctr">
              <a:defRPr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Проект «Школа успеха»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:\Новая папка\Кемерово 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3500438"/>
            <a:ext cx="4819650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928670"/>
            <a:ext cx="5286412" cy="30738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3253" name="Прямоугольник 5"/>
          <p:cNvSpPr>
            <a:spLocks noChangeArrowheads="1"/>
          </p:cNvSpPr>
          <p:nvPr/>
        </p:nvSpPr>
        <p:spPr bwMode="auto">
          <a:xfrm>
            <a:off x="500063" y="4357688"/>
            <a:ext cx="3348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со школой</a:t>
            </a:r>
            <a:endParaRPr lang="ru-RU" altLang="ru-RU" sz="24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98598"/>
          </a:xfrm>
        </p:spPr>
        <p:txBody>
          <a:bodyPr/>
          <a:lstStyle/>
          <a:p>
            <a:pPr algn="ctr">
              <a:defRPr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Эпоха  информатизации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000372"/>
            <a:ext cx="4297383" cy="36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000108"/>
            <a:ext cx="4357718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98598"/>
          </a:xfrm>
        </p:spPr>
        <p:txBody>
          <a:bodyPr/>
          <a:lstStyle/>
          <a:p>
            <a:pPr algn="ctr">
              <a:defRPr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Общаемся  в  </a:t>
            </a:r>
            <a:r>
              <a:rPr lang="ru-RU" sz="3600" b="1" err="1" smtClean="0">
                <a:latin typeface="Times New Roman" pitchFamily="18" charset="0"/>
                <a:cs typeface="Times New Roman" pitchFamily="18" charset="0"/>
              </a:rPr>
              <a:t>блоге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6" name="Picture 4" descr="G:\блог фото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071546"/>
            <a:ext cx="7166298" cy="511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2" descr="C:\Documents and Settings\ДОУ\Рабочий стол\Безымянный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071546"/>
            <a:ext cx="6816000" cy="511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98598"/>
          </a:xfrm>
        </p:spPr>
        <p:txBody>
          <a:bodyPr/>
          <a:lstStyle/>
          <a:p>
            <a:pPr algn="ctr">
              <a:defRPr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Общаемся  в </a:t>
            </a:r>
            <a:r>
              <a:rPr lang="ru-RU" sz="3600" b="1" err="1" smtClean="0">
                <a:latin typeface="Times New Roman" pitchFamily="18" charset="0"/>
                <a:cs typeface="Times New Roman" pitchFamily="18" charset="0"/>
              </a:rPr>
              <a:t>блоге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428596" y="1428736"/>
            <a:ext cx="3805447" cy="4572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Documents and Settings\пар\Рабочий стол\Руднева\Кемерово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857364"/>
            <a:ext cx="3894745" cy="4500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928688" y="357188"/>
            <a:ext cx="7616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Мамы  и  папы  родней  не  найти…</a:t>
            </a:r>
            <a:endParaRPr lang="ru-RU" altLang="ru-RU" sz="3600">
              <a:solidFill>
                <a:srgbClr val="0D1D61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98598"/>
          </a:xfrm>
        </p:spPr>
        <p:txBody>
          <a:bodyPr/>
          <a:lstStyle/>
          <a:p>
            <a:pPr algn="ctr">
              <a:defRPr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Диагностика   «Мой  дом»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Диаграмма 4"/>
          <p:cNvGraphicFramePr>
            <a:graphicFrameLocks/>
          </p:cNvGraphicFramePr>
          <p:nvPr/>
        </p:nvGraphicFramePr>
        <p:xfrm>
          <a:off x="714375" y="785813"/>
          <a:ext cx="8143875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Диаграмма" r:id="rId3" imgW="8144962" imgH="5712447" progId="Excel.Chart.8">
                  <p:embed/>
                </p:oleObj>
              </mc:Choice>
              <mc:Fallback>
                <p:oleObj name="Диаграмма" r:id="rId3" imgW="8144962" imgH="5712447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785813"/>
                        <a:ext cx="8143875" cy="571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98598"/>
          </a:xfrm>
        </p:spPr>
        <p:txBody>
          <a:bodyPr/>
          <a:lstStyle/>
          <a:p>
            <a:pPr algn="ctr">
              <a:defRPr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Рисуночный тест « Моя  семья»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3" name="Picture 3" descr="C:\Documents and Settings\ДОУ\Мои документы\Мои рисунки\2012-03-22\Scan100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928670"/>
            <a:ext cx="4786345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6562" name="Picture 2" descr="C:\Documents and Settings\ДОУ\Мои документы\Мои рисунки\2012-03-22\Scan100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3357562"/>
            <a:ext cx="4817567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82000" cy="498598"/>
          </a:xfrm>
        </p:spPr>
        <p:txBody>
          <a:bodyPr/>
          <a:lstStyle/>
          <a:p>
            <a:pPr algn="ctr">
              <a:defRPr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Дружная  семья – благополучие  России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H:\Новая папка (16)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928670"/>
            <a:ext cx="3000396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3714752"/>
            <a:ext cx="3736271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857628"/>
            <a:ext cx="3881914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3116"/>
            <a:ext cx="8382000" cy="609398"/>
          </a:xfrm>
        </p:spPr>
        <p:txBody>
          <a:bodyPr/>
          <a:lstStyle/>
          <a:p>
            <a:pPr algn="ctr">
              <a:defRPr/>
            </a:pP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Благодарю  за  внимание!</a:t>
            </a:r>
            <a:endParaRPr lang="ru-RU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Прямоугольник 2"/>
          <p:cNvSpPr>
            <a:spLocks noChangeArrowheads="1"/>
          </p:cNvSpPr>
          <p:nvPr/>
        </p:nvSpPr>
        <p:spPr bwMode="auto">
          <a:xfrm>
            <a:off x="4643438" y="4786313"/>
            <a:ext cx="414337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ru-RU" altLang="ru-RU" sz="2400" b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652560  г. Полысаево, 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ru-RU" altLang="ru-RU" sz="2400" b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Крупской, 130 «А» 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ru-RU" altLang="ru-RU" sz="2400" b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 1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ru-RU" altLang="ru-RU" sz="2400" b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8(38456)26184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8475"/>
          </a:xfrm>
        </p:spPr>
        <p:txBody>
          <a:bodyPr/>
          <a:lstStyle/>
          <a:p>
            <a:pPr algn="ctr">
              <a:defRPr/>
            </a:pPr>
            <a:r>
              <a:rPr lang="ru-RU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Втроём  веселее…</a:t>
            </a:r>
          </a:p>
        </p:txBody>
      </p:sp>
      <p:pic>
        <p:nvPicPr>
          <p:cNvPr id="3" name="Picture 4" descr="Изображение 035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/>
        </p:blipFill>
        <p:spPr bwMode="auto">
          <a:xfrm>
            <a:off x="1428728" y="1285860"/>
            <a:ext cx="6415813" cy="4929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498598"/>
          </a:xfrm>
        </p:spPr>
        <p:txBody>
          <a:bodyPr/>
          <a:lstStyle/>
          <a:p>
            <a:pPr algn="ctr">
              <a:defRPr/>
            </a:pPr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>В зимние  деньки  встану с  Машей  на  коньки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/>
          </a:blip>
          <a:srcRect/>
          <a:stretch/>
        </p:blipFill>
        <p:spPr>
          <a:xfrm>
            <a:off x="357158" y="1500174"/>
            <a:ext cx="3905383" cy="4946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Объект 2"/>
          <p:cNvPicPr>
            <a:picLocks noChangeAspect="1"/>
          </p:cNvPicPr>
          <p:nvPr/>
        </p:nvPicPr>
        <p:blipFill rotWithShape="1">
          <a:blip r:embed="rId3" cstate="email">
            <a:extLst/>
          </a:blip>
          <a:srcRect/>
          <a:stretch/>
        </p:blipFill>
        <p:spPr>
          <a:xfrm>
            <a:off x="4786314" y="928670"/>
            <a:ext cx="4056482" cy="4786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Кемеров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8778" y="1071546"/>
            <a:ext cx="7199708" cy="5429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1000125" y="214313"/>
            <a:ext cx="7337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снова в гости к маме с папой…</a:t>
            </a:r>
            <a:endParaRPr lang="ru-RU" altLang="ru-RU" sz="3600">
              <a:solidFill>
                <a:srgbClr val="0D1D6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285720" y="2928934"/>
            <a:ext cx="4709641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96" name="Заголовок 6"/>
          <p:cNvSpPr>
            <a:spLocks noGrp="1"/>
          </p:cNvSpPr>
          <p:nvPr>
            <p:ph type="title"/>
          </p:nvPr>
        </p:nvSpPr>
        <p:spPr>
          <a:xfrm>
            <a:off x="571472" y="214290"/>
            <a:ext cx="7929586" cy="498598"/>
          </a:xfrm>
        </p:spPr>
        <p:txBody>
          <a:bodyPr/>
          <a:lstStyle/>
          <a:p>
            <a:pPr algn="ctr">
              <a:defRPr/>
            </a:pPr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>Люблю  цветы   в  саду  у  мамы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/>
          </a:blip>
          <a:srcRect/>
          <a:stretch/>
        </p:blipFill>
        <p:spPr>
          <a:xfrm>
            <a:off x="4143372" y="1142984"/>
            <a:ext cx="4786346" cy="34142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4071934" y="3071810"/>
            <a:ext cx="4760611" cy="34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 любит  того, кто его любит, - </a:t>
            </a:r>
          </a:p>
          <a:p>
            <a:pPr algn="ctr" eaLnBrk="1" hangingPunct="1"/>
            <a:r>
              <a:rPr lang="ru-RU" altLang="ru-RU" sz="3600" b="1" i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его  можно  воспитывать </a:t>
            </a:r>
          </a:p>
          <a:p>
            <a:pPr algn="ctr" eaLnBrk="1" hangingPunct="1"/>
            <a:r>
              <a:rPr lang="ru-RU" altLang="ru-RU" sz="3600" b="1" i="1">
                <a:solidFill>
                  <a:srgbClr val="0D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только любовью</a:t>
            </a:r>
            <a:endParaRPr lang="ru-RU" altLang="ru-RU" sz="3600" i="1">
              <a:solidFill>
                <a:srgbClr val="0D1D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/>
          </a:blip>
          <a:srcRect/>
          <a:stretch/>
        </p:blipFill>
        <p:spPr>
          <a:xfrm>
            <a:off x="285720" y="1643050"/>
            <a:ext cx="5183708" cy="34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C">
  <a:themeElements>
    <a:clrScheme name="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1-01149 Michelle Evans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FFFF99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Theme20">
  <a:themeElements>
    <a:clrScheme name="CP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D965"/>
      </a:accent1>
      <a:accent2>
        <a:srgbClr val="3AA9C2"/>
      </a:accent2>
      <a:accent3>
        <a:srgbClr val="EBB28F"/>
      </a:accent3>
      <a:accent4>
        <a:srgbClr val="B0E27F"/>
      </a:accent4>
      <a:accent5>
        <a:srgbClr val="FFC17E"/>
      </a:accent5>
      <a:accent6>
        <a:srgbClr val="C6A0DB"/>
      </a:accent6>
      <a:hlink>
        <a:srgbClr val="1D4775"/>
      </a:hlink>
      <a:folHlink>
        <a:srgbClr val="1D4775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76194" tIns="38097" rIns="76194" bIns="38097" numCol="1" rtlCol="0" anchor="ctr" anchorCtr="0" compatLnSpc="1">
        <a:prstTxWarp prst="textNoShape">
          <a:avLst/>
        </a:prstTxWarp>
      </a:bodyPr>
      <a:lstStyle>
        <a:defPPr algn="ctr" defTabSz="761719" fontAlgn="base">
          <a:spcBef>
            <a:spcPct val="0"/>
          </a:spcBef>
          <a:spcAft>
            <a:spcPct val="0"/>
          </a:spcAft>
          <a:defRPr sz="2300" kern="0" dirty="0" smtClean="0">
            <a:solidFill>
              <a:schemeClr val="tx2"/>
            </a:solidFill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2118</TotalTime>
  <Words>556</Words>
  <Application>Microsoft Office PowerPoint</Application>
  <PresentationFormat>Экран (4:3)</PresentationFormat>
  <Paragraphs>119</Paragraphs>
  <Slides>43</Slides>
  <Notes>1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5" baseType="lpstr">
      <vt:lpstr>Arial</vt:lpstr>
      <vt:lpstr>Trebuchet MS</vt:lpstr>
      <vt:lpstr>Calibri</vt:lpstr>
      <vt:lpstr>Segoe</vt:lpstr>
      <vt:lpstr>Courier New</vt:lpstr>
      <vt:lpstr>Times New Roman</vt:lpstr>
      <vt:lpstr>Wingdings</vt:lpstr>
      <vt:lpstr>CSC</vt:lpstr>
      <vt:lpstr>White with Courier font for code slides</vt:lpstr>
      <vt:lpstr>1_Theme20</vt:lpstr>
      <vt:lpstr>1_White with Courier font for code slides</vt:lpstr>
      <vt:lpstr>Диаграмма Microsoft Office Excel</vt:lpstr>
      <vt:lpstr>Презентация PowerPoint</vt:lpstr>
      <vt:lpstr>Детства  свет не угасает…   </vt:lpstr>
      <vt:lpstr>Детство – радугой в душе сияет…</vt:lpstr>
      <vt:lpstr>Презентация PowerPoint</vt:lpstr>
      <vt:lpstr>Втроём  веселее…</vt:lpstr>
      <vt:lpstr>В зимние  деньки  встану с  Машей  на  коньки</vt:lpstr>
      <vt:lpstr>Презентация PowerPoint</vt:lpstr>
      <vt:lpstr>Люблю  цветы   в  саду  у  мамы</vt:lpstr>
      <vt:lpstr>Презентация PowerPoint</vt:lpstr>
      <vt:lpstr>Презентация PowerPoint</vt:lpstr>
      <vt:lpstr>Самый юный город Кузбасса</vt:lpstr>
      <vt:lpstr>Презентация PowerPoint</vt:lpstr>
      <vt:lpstr>Мы   –   на  пути  к   совершенству!</vt:lpstr>
      <vt:lpstr>Презентация PowerPoint</vt:lpstr>
      <vt:lpstr>Презентация PowerPoint</vt:lpstr>
      <vt:lpstr>Юные  таланты,  что  блестят,  как  бриллианты</vt:lpstr>
      <vt:lpstr>Вместе  веселее</vt:lpstr>
      <vt:lpstr>Ребенок – солнце, вокруг которого должны                                            вращаться все средства  образования</vt:lpstr>
      <vt:lpstr>Я  –  воспитатель,  и   горжусь   этим.                   Я   жизнь   свою   посвящаю  детям! </vt:lpstr>
      <vt:lpstr>Презентация PowerPoint</vt:lpstr>
      <vt:lpstr>Презентация PowerPoint</vt:lpstr>
      <vt:lpstr>Семья – колыбель  духовного  рождения человека</vt:lpstr>
      <vt:lpstr>Кризис   семейного  воспитания</vt:lpstr>
      <vt:lpstr>Исследователи  представлений детей о семье</vt:lpstr>
      <vt:lpstr>Знакомимся,  изучаем,  анализируем</vt:lpstr>
      <vt:lpstr>Единое образовательное пространство «детский сад – семья»   </vt:lpstr>
      <vt:lpstr>Нормативно -правовое  обеспечение</vt:lpstr>
      <vt:lpstr>Нормативно -правовое  обеспечение</vt:lpstr>
      <vt:lpstr>Модель  взаимодействия  участников образовательного  процесса</vt:lpstr>
      <vt:lpstr>Клуб   «Планета  Детства»</vt:lpstr>
      <vt:lpstr>Формы  работы  клуба</vt:lpstr>
      <vt:lpstr>Проект «Моя  семья»</vt:lpstr>
      <vt:lpstr>Семейные   гербы</vt:lpstr>
      <vt:lpstr>Дополнительное   образование</vt:lpstr>
      <vt:lpstr>Дополнительное  образование</vt:lpstr>
      <vt:lpstr>Проект «Школа успеха»</vt:lpstr>
      <vt:lpstr>Эпоха  информатизации</vt:lpstr>
      <vt:lpstr>Общаемся  в  блоге</vt:lpstr>
      <vt:lpstr>Общаемся  в блоге</vt:lpstr>
      <vt:lpstr>Диагностика   «Мой  дом»</vt:lpstr>
      <vt:lpstr>Рисуночный тест « Моя  семья»</vt:lpstr>
      <vt:lpstr>Дружная  семья – благополучие  России</vt:lpstr>
      <vt:lpstr>Благодарю  за 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Преимущества использования лицензионного  программного обеспечения  Microsoft</dc:title>
  <dc:subject/>
  <dc:creator>Света</dc:creator>
  <cp:keywords/>
  <dc:description/>
  <cp:lastModifiedBy>Николай Труков</cp:lastModifiedBy>
  <cp:revision>196</cp:revision>
  <dcterms:created xsi:type="dcterms:W3CDTF">2011-01-26T05:03:43Z</dcterms:created>
  <dcterms:modified xsi:type="dcterms:W3CDTF">2023-01-11T13:24:59Z</dcterms:modified>
  <cp:version/>
</cp:coreProperties>
</file>